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sldIdLst>
    <p:sldId id="256" r:id="rId2"/>
    <p:sldId id="257" r:id="rId3"/>
    <p:sldId id="264" r:id="rId4"/>
    <p:sldId id="259" r:id="rId5"/>
    <p:sldId id="258" r:id="rId6"/>
    <p:sldId id="260" r:id="rId7"/>
    <p:sldId id="261" r:id="rId8"/>
    <p:sldId id="262" r:id="rId9"/>
    <p:sldId id="263"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572" y="-29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C644C3-8A6F-4C84-90B7-4EB71726197C}" type="datetimeFigureOut">
              <a:rPr lang="en-US" smtClean="0"/>
              <a:t>4/25/2020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2C99C1-0C7B-41ED-BB08-1CCCEB972B3E}"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D22C99C1-0C7B-41ED-BB08-1CCCEB972B3E}" type="slidenum">
              <a:rPr lang="en-IN" smtClean="0"/>
              <a:t>2</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22C99C1-0C7B-41ED-BB08-1CCCEB972B3E}" type="slidenum">
              <a:rPr lang="en-IN" smtClean="0"/>
              <a:t>3</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22C99C1-0C7B-41ED-BB08-1CCCEB972B3E}" type="slidenum">
              <a:rPr lang="en-IN" smtClean="0"/>
              <a:t>4</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22C99C1-0C7B-41ED-BB08-1CCCEB972B3E}" type="slidenum">
              <a:rPr lang="en-IN" smtClean="0"/>
              <a:t>6</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baseline="0" dirty="0"/>
              <a:t>l</a:t>
            </a:r>
            <a:endParaRPr lang="en-IN" dirty="0"/>
          </a:p>
        </p:txBody>
      </p:sp>
      <p:sp>
        <p:nvSpPr>
          <p:cNvPr id="4" name="Slide Number Placeholder 3"/>
          <p:cNvSpPr>
            <a:spLocks noGrp="1"/>
          </p:cNvSpPr>
          <p:nvPr>
            <p:ph type="sldNum" sz="quarter" idx="10"/>
          </p:nvPr>
        </p:nvSpPr>
        <p:spPr/>
        <p:txBody>
          <a:bodyPr/>
          <a:lstStyle/>
          <a:p>
            <a:fld id="{D22C99C1-0C7B-41ED-BB08-1CCCEB972B3E}" type="slidenum">
              <a:rPr lang="en-IN" smtClean="0"/>
              <a:t>7</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22C99C1-0C7B-41ED-BB08-1CCCEB972B3E}" type="slidenum">
              <a:rPr lang="en-IN" smtClean="0"/>
              <a:t>9</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E4ED52C-D242-4211-9DB3-3C2EF03EF06A}" type="datetimeFigureOut">
              <a:rPr lang="en-US" smtClean="0"/>
              <a:t>4/25/2020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a:lstStyle/>
          <a:p>
            <a:fld id="{74821422-0A21-4C66-A10C-172985707122}" type="slidenum">
              <a:rPr lang="en-IN" smtClean="0"/>
              <a:t>‹#›</a:t>
            </a:fld>
            <a:endParaRPr lang="en-IN"/>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4ED52C-D242-4211-9DB3-3C2EF03EF06A}" type="datetimeFigureOut">
              <a:rPr lang="en-US" smtClean="0"/>
              <a:t>4/25/2020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4ED52C-D242-4211-9DB3-3C2EF03EF06A}" type="datetimeFigureOut">
              <a:rPr lang="en-US" smtClean="0"/>
              <a:t>4/25/2020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4ED52C-D242-4211-9DB3-3C2EF03EF06A}" type="datetimeFigureOut">
              <a:rPr lang="en-US" smtClean="0"/>
              <a:t>4/25/2020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E4ED52C-D242-4211-9DB3-3C2EF03EF06A}" type="datetimeFigureOut">
              <a:rPr lang="en-US" smtClean="0"/>
              <a:t>4/25/2020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7924800" y="6416675"/>
            <a:ext cx="762000" cy="365125"/>
          </a:xfrm>
        </p:spPr>
        <p:txBody>
          <a:bodyPr/>
          <a:lstStyle/>
          <a:p>
            <a:fld id="{74821422-0A21-4C66-A10C-172985707122}"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E4ED52C-D242-4211-9DB3-3C2EF03EF06A}" type="datetimeFigureOut">
              <a:rPr lang="en-US" smtClean="0"/>
              <a:t>4/25/2020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E4ED52C-D242-4211-9DB3-3C2EF03EF06A}" type="datetimeFigureOut">
              <a:rPr lang="en-US" smtClean="0"/>
              <a:t>4/25/2020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E4ED52C-D242-4211-9DB3-3C2EF03EF06A}" type="datetimeFigureOut">
              <a:rPr lang="en-US" smtClean="0"/>
              <a:t>4/25/2020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ED52C-D242-4211-9DB3-3C2EF03EF06A}" type="datetimeFigureOut">
              <a:rPr lang="en-US" smtClean="0"/>
              <a:t>4/25/2020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E4ED52C-D242-4211-9DB3-3C2EF03EF06A}" type="datetimeFigureOut">
              <a:rPr lang="en-US" smtClean="0"/>
              <a:t>4/25/2020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E4ED52C-D242-4211-9DB3-3C2EF03EF06A}" type="datetimeFigureOut">
              <a:rPr lang="en-US" smtClean="0"/>
              <a:t>4/25/2020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821422-0A21-4C66-A10C-172985707122}"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E4ED52C-D242-4211-9DB3-3C2EF03EF06A}" type="datetimeFigureOut">
              <a:rPr lang="en-US" smtClean="0"/>
              <a:t>4/25/2020</a:t>
            </a:fld>
            <a:endParaRPr lang="en-IN"/>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IN"/>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4821422-0A21-4C66-A10C-172985707122}"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eg" /><Relationship Id="rId1" Type="http://schemas.openxmlformats.org/officeDocument/2006/relationships/slideLayout" Target="../slideLayouts/slideLayout1.xml" /><Relationship Id="rId4" Type="http://schemas.openxmlformats.org/officeDocument/2006/relationships/image" Target="../media/image4.png"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notesSlide" Target="../notesSlides/notesSlide2.xml"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IN" sz="4800" dirty="0">
                <a:solidFill>
                  <a:schemeClr val="accent4">
                    <a:lumMod val="75000"/>
                  </a:schemeClr>
                </a:solidFill>
                <a:latin typeface="Times New Roman" pitchFamily="18" charset="0"/>
                <a:cs typeface="Times New Roman" pitchFamily="18" charset="0"/>
              </a:rPr>
              <a:t>MODIFIED GROWTH  FOCI  APPROACH </a:t>
            </a:r>
          </a:p>
        </p:txBody>
      </p:sp>
      <p:sp>
        <p:nvSpPr>
          <p:cNvPr id="3" name="Subtitle 2"/>
          <p:cNvSpPr>
            <a:spLocks noGrp="1"/>
          </p:cNvSpPr>
          <p:nvPr>
            <p:ph type="subTitle" idx="1"/>
          </p:nvPr>
        </p:nvSpPr>
        <p:spPr/>
        <p:txBody>
          <a:bodyPr>
            <a:normAutofit/>
          </a:bodyPr>
          <a:lstStyle/>
          <a:p>
            <a:pPr algn="ctr"/>
            <a:r>
              <a:rPr lang="en-IN" sz="3200" dirty="0">
                <a:solidFill>
                  <a:schemeClr val="bg2">
                    <a:lumMod val="75000"/>
                  </a:schemeClr>
                </a:solidFill>
                <a:latin typeface="Times New Roman" pitchFamily="18" charset="0"/>
                <a:cs typeface="Times New Roman" pitchFamily="18" charset="0"/>
              </a:rPr>
              <a:t>By R.P Mishra</a:t>
            </a:r>
          </a:p>
        </p:txBody>
      </p:sp>
      <p:pic>
        <p:nvPicPr>
          <p:cNvPr id="5" name="Picture 4" descr="C:\Users\Anurag\Desktop\220px-University_of_Burdwan_logo.png">
            <a:extLst>
              <a:ext uri="{FF2B5EF4-FFF2-40B4-BE49-F238E27FC236}">
                <a16:creationId xmlns:a16="http://schemas.microsoft.com/office/drawing/2014/main" id="{43F149D5-C07F-374D-A60A-78E4B01814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260649"/>
            <a:ext cx="1670497" cy="122685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Anurag\Desktop\picture">
            <a:extLst>
              <a:ext uri="{FF2B5EF4-FFF2-40B4-BE49-F238E27FC236}">
                <a16:creationId xmlns:a16="http://schemas.microsoft.com/office/drawing/2014/main" id="{4ECAEFF2-4C81-8E4D-8CBF-1F64CC9A7C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60649"/>
            <a:ext cx="1656655" cy="1226854"/>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a:extLst>
              <a:ext uri="{FF2B5EF4-FFF2-40B4-BE49-F238E27FC236}">
                <a16:creationId xmlns:a16="http://schemas.microsoft.com/office/drawing/2014/main" id="{4F844C7A-CF1B-A84A-B0F5-F4F3B37A81FA}"/>
              </a:ext>
            </a:extLst>
          </p:cNvPr>
          <p:cNvSpPr txBox="1">
            <a:spLocks/>
          </p:cNvSpPr>
          <p:nvPr/>
        </p:nvSpPr>
        <p:spPr>
          <a:xfrm>
            <a:off x="5652120" y="4869160"/>
            <a:ext cx="3240360" cy="1152128"/>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r>
              <a:rPr lang="en-IN" sz="1800">
                <a:solidFill>
                  <a:schemeClr val="bg1"/>
                </a:solidFill>
                <a:latin typeface="Arial Black" pitchFamily="34" charset="0"/>
              </a:rPr>
              <a:t> </a:t>
            </a:r>
            <a:r>
              <a:rPr lang="en-IN" sz="1400" b="1">
                <a:solidFill>
                  <a:schemeClr val="bg1"/>
                </a:solidFill>
                <a:latin typeface="Times New Roman" pitchFamily="18" charset="0"/>
                <a:cs typeface="Times New Roman" pitchFamily="18" charset="0"/>
              </a:rPr>
              <a:t>Dr. Tanmoy Dhibor</a:t>
            </a:r>
          </a:p>
          <a:p>
            <a:r>
              <a:rPr lang="en-IN" sz="1400" b="1">
                <a:solidFill>
                  <a:schemeClr val="bg1"/>
                </a:solidFill>
                <a:latin typeface="Times New Roman" pitchFamily="18" charset="0"/>
                <a:cs typeface="Times New Roman" pitchFamily="18" charset="0"/>
              </a:rPr>
              <a:t>Assistant Professor</a:t>
            </a:r>
          </a:p>
          <a:p>
            <a:r>
              <a:rPr lang="en-IN" sz="1400" b="1">
                <a:solidFill>
                  <a:schemeClr val="bg1"/>
                </a:solidFill>
                <a:latin typeface="Times New Roman" pitchFamily="18" charset="0"/>
                <a:cs typeface="Times New Roman" pitchFamily="18" charset="0"/>
              </a:rPr>
              <a:t>Department of Geography</a:t>
            </a:r>
          </a:p>
          <a:p>
            <a:r>
              <a:rPr lang="en-IN" sz="1400" b="1">
                <a:solidFill>
                  <a:schemeClr val="bg1"/>
                </a:solidFill>
                <a:latin typeface="Times New Roman" pitchFamily="18" charset="0"/>
                <a:cs typeface="Times New Roman" pitchFamily="18" charset="0"/>
              </a:rPr>
              <a:t>Hooghly Women’s College</a:t>
            </a:r>
          </a:p>
          <a:p>
            <a:endParaRPr lang="en-US" sz="1800"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428596" y="285728"/>
            <a:ext cx="8143932" cy="3416320"/>
          </a:xfrm>
          <a:prstGeom prst="rect">
            <a:avLst/>
          </a:prstGeom>
        </p:spPr>
        <p:txBody>
          <a:bodyPr wrap="square">
            <a:spAutoFit/>
          </a:bodyPr>
          <a:lstStyle/>
          <a:p>
            <a:r>
              <a:rPr lang="en-IN" dirty="0"/>
              <a:t> </a:t>
            </a:r>
          </a:p>
          <a:p>
            <a:r>
              <a:rPr lang="en-IN" dirty="0"/>
              <a:t> </a:t>
            </a:r>
          </a:p>
          <a:p>
            <a:r>
              <a:rPr lang="en-IN" dirty="0"/>
              <a:t> </a:t>
            </a:r>
          </a:p>
          <a:p>
            <a:r>
              <a:rPr lang="en-IN" dirty="0"/>
              <a:t> </a:t>
            </a:r>
          </a:p>
          <a:p>
            <a:r>
              <a:rPr lang="en-IN" dirty="0"/>
              <a:t> </a:t>
            </a:r>
          </a:p>
          <a:p>
            <a:r>
              <a:rPr lang="en-IN" dirty="0"/>
              <a:t> </a:t>
            </a:r>
          </a:p>
          <a:p>
            <a:r>
              <a:rPr lang="en-IN" dirty="0"/>
              <a:t> </a:t>
            </a:r>
          </a:p>
          <a:p>
            <a:r>
              <a:rPr lang="en-IN" dirty="0"/>
              <a:t> </a:t>
            </a:r>
          </a:p>
          <a:p>
            <a:r>
              <a:rPr lang="en-IN" dirty="0"/>
              <a:t> </a:t>
            </a:r>
          </a:p>
          <a:p>
            <a:r>
              <a:rPr lang="en-IN" dirty="0"/>
              <a:t> </a:t>
            </a:r>
          </a:p>
          <a:p>
            <a:r>
              <a:rPr lang="en-IN" dirty="0"/>
              <a:t>  </a:t>
            </a:r>
          </a:p>
          <a:p>
            <a:endParaRPr lang="en-IN" dirty="0"/>
          </a:p>
        </p:txBody>
      </p:sp>
      <p:sp>
        <p:nvSpPr>
          <p:cNvPr id="3" name="Rectangle 2"/>
          <p:cNvSpPr/>
          <p:nvPr/>
        </p:nvSpPr>
        <p:spPr>
          <a:xfrm>
            <a:off x="642910" y="1285860"/>
            <a:ext cx="7858180" cy="3477875"/>
          </a:xfrm>
          <a:prstGeom prst="rect">
            <a:avLst/>
          </a:prstGeom>
        </p:spPr>
        <p:txBody>
          <a:bodyPr wrap="square">
            <a:spAutoFit/>
          </a:bodyPr>
          <a:lstStyle/>
          <a:p>
            <a:r>
              <a:rPr lang="en-IN" sz="2000" b="1" dirty="0">
                <a:solidFill>
                  <a:schemeClr val="bg1"/>
                </a:solidFill>
                <a:latin typeface="Times New Roman" pitchFamily="18" charset="0"/>
                <a:cs typeface="Times New Roman" pitchFamily="18" charset="0"/>
              </a:rPr>
              <a:t>“The growth pole theory has proved to be inapplicable to developing countries marked with dual economies.  The growth poles transplanted in such economies have remained poles without a deeply rooted broad base.  The propulsive industries located in the poles have failed to diffuse development in the hinterland.  To suit the socio-economic conditions of the developing countries, the growth pole theory has been modified and the concept of system of growth foci has been evolved.  In a very limited way the concept has been accepted in several developing countries as a tool to develop backward areas and regions while at the same time integrate the traditional and modern sectors of the economy into a single whole”</a:t>
            </a:r>
            <a:r>
              <a:rPr lang="en-IN" b="1" dirty="0">
                <a:solidFill>
                  <a:schemeClr val="bg1"/>
                </a:solidFill>
              </a:rPr>
              <a:t>. </a:t>
            </a:r>
          </a:p>
        </p:txBody>
      </p:sp>
      <p:sp>
        <p:nvSpPr>
          <p:cNvPr id="4" name="Rectangle 3"/>
          <p:cNvSpPr/>
          <p:nvPr/>
        </p:nvSpPr>
        <p:spPr>
          <a:xfrm>
            <a:off x="5715008" y="4500570"/>
            <a:ext cx="2071702" cy="677108"/>
          </a:xfrm>
          <a:prstGeom prst="rect">
            <a:avLst/>
          </a:prstGeom>
        </p:spPr>
        <p:txBody>
          <a:bodyPr wrap="square">
            <a:spAutoFit/>
          </a:bodyPr>
          <a:lstStyle/>
          <a:p>
            <a:r>
              <a:rPr lang="en-IN" sz="2000" b="1" dirty="0">
                <a:solidFill>
                  <a:schemeClr val="bg1"/>
                </a:solidFill>
                <a:latin typeface="Times New Roman" pitchFamily="18" charset="0"/>
                <a:cs typeface="Times New Roman" pitchFamily="18" charset="0"/>
              </a:rPr>
              <a:t>--</a:t>
            </a:r>
            <a:r>
              <a:rPr lang="en-IN" sz="2000" b="1" dirty="0" err="1">
                <a:solidFill>
                  <a:schemeClr val="bg1"/>
                </a:solidFill>
                <a:latin typeface="Times New Roman" pitchFamily="18" charset="0"/>
                <a:cs typeface="Times New Roman" pitchFamily="18" charset="0"/>
              </a:rPr>
              <a:t>R.P.Misra</a:t>
            </a:r>
            <a:r>
              <a:rPr lang="en-IN" sz="2000" b="1" dirty="0">
                <a:solidFill>
                  <a:schemeClr val="bg1"/>
                </a:solidFill>
                <a:latin typeface="Times New Roman" pitchFamily="18" charset="0"/>
                <a:cs typeface="Times New Roman" pitchFamily="18" charset="0"/>
              </a:rPr>
              <a:t> </a:t>
            </a:r>
          </a:p>
          <a:p>
            <a:r>
              <a:rPr lang="en-IN" b="1"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1000100" y="714356"/>
            <a:ext cx="7072362" cy="400110"/>
          </a:xfrm>
          <a:prstGeom prst="rect">
            <a:avLst/>
          </a:prstGeom>
          <a:solidFill>
            <a:schemeClr val="accent1">
              <a:lumMod val="40000"/>
              <a:lumOff val="60000"/>
            </a:schemeClr>
          </a:solidFill>
          <a:ln>
            <a:solidFill>
              <a:schemeClr val="bg1"/>
            </a:solidFill>
          </a:ln>
        </p:spPr>
        <p:txBody>
          <a:bodyPr wrap="square">
            <a:spAutoFit/>
          </a:bodyPr>
          <a:lstStyle/>
          <a:p>
            <a:pPr algn="ctr"/>
            <a:r>
              <a:rPr lang="en-US" sz="2000" b="1" dirty="0">
                <a:solidFill>
                  <a:schemeClr val="bg1"/>
                </a:solidFill>
                <a:latin typeface="Times New Roman" pitchFamily="18" charset="0"/>
                <a:cs typeface="Times New Roman" pitchFamily="18" charset="0"/>
              </a:rPr>
              <a:t>GROWTH  FOCI  AND  REGIONAL   DEVELOPMENT</a:t>
            </a:r>
            <a:endParaRPr lang="en-IN" sz="2000" b="1" dirty="0">
              <a:solidFill>
                <a:schemeClr val="bg1"/>
              </a:solidFill>
              <a:latin typeface="Times New Roman" pitchFamily="18" charset="0"/>
              <a:cs typeface="Times New Roman" pitchFamily="18" charset="0"/>
            </a:endParaRPr>
          </a:p>
        </p:txBody>
      </p:sp>
      <p:sp>
        <p:nvSpPr>
          <p:cNvPr id="3" name="Rectangle 2"/>
          <p:cNvSpPr/>
          <p:nvPr/>
        </p:nvSpPr>
        <p:spPr>
          <a:xfrm>
            <a:off x="642910" y="1643050"/>
            <a:ext cx="7786742" cy="2862322"/>
          </a:xfrm>
          <a:prstGeom prst="rect">
            <a:avLst/>
          </a:prstGeom>
        </p:spPr>
        <p:txBody>
          <a:bodyPr wrap="square">
            <a:spAutoFit/>
          </a:bodyPr>
          <a:lstStyle/>
          <a:p>
            <a:r>
              <a:rPr lang="en-US" dirty="0">
                <a:solidFill>
                  <a:schemeClr val="bg1"/>
                </a:solidFill>
                <a:latin typeface="Times New Roman" pitchFamily="18" charset="0"/>
                <a:cs typeface="Times New Roman" pitchFamily="18" charset="0"/>
              </a:rPr>
              <a:t>The most burning problem before the planners as well as scholars of different disciplines and administrators of the country is the development of rural economy and improvement in the socio-economic conditions of the people of the whole country. However, the basic strategy of the regional planners is to decentralize socio-economic activities and locate them in rural areas. The concept of growth foci is one of the indispensable strategies for the regional development, which can be applied for the transformation of socio-economic activities of rural and urban settlements. The growth foci have been identified with the help of certain indicators of administration, communication, education, health, finance, recreation, market and others.</a:t>
            </a:r>
            <a:endParaRPr lang="en-IN" dirty="0">
              <a:solidFill>
                <a:schemeClr val="bg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3357554" y="928670"/>
            <a:ext cx="2650084" cy="461665"/>
          </a:xfrm>
          <a:prstGeom prst="rect">
            <a:avLst/>
          </a:prstGeom>
          <a:solidFill>
            <a:schemeClr val="tx1"/>
          </a:solidFill>
          <a:ln>
            <a:solidFill>
              <a:schemeClr val="bg1"/>
            </a:solidFill>
          </a:ln>
        </p:spPr>
        <p:txBody>
          <a:bodyPr wrap="none">
            <a:spAutoFit/>
          </a:bodyPr>
          <a:lstStyle/>
          <a:p>
            <a:r>
              <a:rPr lang="en-IN" sz="2400" b="1" dirty="0">
                <a:solidFill>
                  <a:schemeClr val="bg1"/>
                </a:solidFill>
                <a:latin typeface="Times New Roman" pitchFamily="18" charset="0"/>
                <a:cs typeface="Times New Roman" pitchFamily="18" charset="0"/>
              </a:rPr>
              <a:t>INTRODUCTION</a:t>
            </a:r>
          </a:p>
        </p:txBody>
      </p:sp>
      <p:sp>
        <p:nvSpPr>
          <p:cNvPr id="3" name="Rectangle 2"/>
          <p:cNvSpPr/>
          <p:nvPr/>
        </p:nvSpPr>
        <p:spPr>
          <a:xfrm>
            <a:off x="428596" y="1582341"/>
            <a:ext cx="8286808" cy="2862322"/>
          </a:xfrm>
          <a:prstGeom prst="rect">
            <a:avLst/>
          </a:prstGeom>
        </p:spPr>
        <p:txBody>
          <a:bodyPr wrap="square">
            <a:spAutoFit/>
          </a:bodyPr>
          <a:lstStyle/>
          <a:p>
            <a:pPr>
              <a:buFont typeface="Wingdings" pitchFamily="2" charset="2"/>
              <a:buChar char="§"/>
            </a:pPr>
            <a:r>
              <a:rPr lang="en-US" sz="2000" dirty="0">
                <a:solidFill>
                  <a:schemeClr val="bg1"/>
                </a:solidFill>
                <a:latin typeface="Times New Roman" pitchFamily="18" charset="0"/>
                <a:cs typeface="Times New Roman" pitchFamily="18" charset="0"/>
              </a:rPr>
              <a:t>The concept of growth foci is one of the indispensable strategies for the regional development, which can be applied for the transformation of socio-economic activities of rural and urban settlements.</a:t>
            </a:r>
          </a:p>
          <a:p>
            <a:pPr>
              <a:buFont typeface="Wingdings" pitchFamily="2" charset="2"/>
              <a:buChar char="§"/>
            </a:pPr>
            <a:r>
              <a:rPr lang="en-US" sz="2000" dirty="0">
                <a:solidFill>
                  <a:schemeClr val="bg1"/>
                </a:solidFill>
                <a:latin typeface="Times New Roman" pitchFamily="18" charset="0"/>
                <a:cs typeface="Times New Roman" pitchFamily="18" charset="0"/>
              </a:rPr>
              <a:t> The growth foci have been identified with the help of certain indicators of administration, communication, education, health, finance, recreation, market and others.</a:t>
            </a:r>
          </a:p>
          <a:p>
            <a:pPr>
              <a:buFont typeface="Wingdings" pitchFamily="2" charset="2"/>
              <a:buChar char="§"/>
            </a:pPr>
            <a:r>
              <a:rPr lang="en-US" sz="2000" dirty="0">
                <a:solidFill>
                  <a:schemeClr val="bg1"/>
                </a:solidFill>
                <a:latin typeface="Times New Roman" pitchFamily="18" charset="0"/>
                <a:cs typeface="Times New Roman" pitchFamily="18" charset="0"/>
              </a:rPr>
              <a:t> Planning for the socio-economic development for a region involves decisions regarding the appropriate location for infrastructure and development activities (</a:t>
            </a:r>
            <a:r>
              <a:rPr lang="en-US" sz="2000" dirty="0" err="1">
                <a:solidFill>
                  <a:schemeClr val="bg1"/>
                </a:solidFill>
                <a:latin typeface="Times New Roman" pitchFamily="18" charset="0"/>
                <a:cs typeface="Times New Roman" pitchFamily="18" charset="0"/>
              </a:rPr>
              <a:t>Mishra</a:t>
            </a:r>
            <a:r>
              <a:rPr lang="en-US" sz="2000" dirty="0">
                <a:solidFill>
                  <a:schemeClr val="bg1"/>
                </a:solidFill>
                <a:latin typeface="Times New Roman" pitchFamily="18" charset="0"/>
                <a:cs typeface="Times New Roman" pitchFamily="18" charset="0"/>
              </a:rPr>
              <a:t> 1989).</a:t>
            </a:r>
            <a:endParaRPr lang="en-IN" sz="2000" dirty="0">
              <a:solidFill>
                <a:schemeClr val="bg1"/>
              </a:solidFill>
              <a:latin typeface="Times New Roman" pitchFamily="18" charset="0"/>
              <a:cs typeface="Times New Roman" pitchFamily="18" charset="0"/>
            </a:endParaRPr>
          </a:p>
        </p:txBody>
      </p:sp>
      <p:sp>
        <p:nvSpPr>
          <p:cNvPr id="4" name="Rectangle 3"/>
          <p:cNvSpPr/>
          <p:nvPr/>
        </p:nvSpPr>
        <p:spPr>
          <a:xfrm>
            <a:off x="428596" y="4429132"/>
            <a:ext cx="8215370" cy="707886"/>
          </a:xfrm>
          <a:prstGeom prst="rect">
            <a:avLst/>
          </a:prstGeom>
        </p:spPr>
        <p:txBody>
          <a:bodyPr wrap="square">
            <a:spAutoFit/>
          </a:bodyPr>
          <a:lstStyle/>
          <a:p>
            <a:pPr>
              <a:buFont typeface="Wingdings" pitchFamily="2" charset="2"/>
              <a:buChar char="§"/>
            </a:pPr>
            <a:r>
              <a:rPr lang="en-US" sz="2000" dirty="0">
                <a:solidFill>
                  <a:schemeClr val="bg1"/>
                </a:solidFill>
                <a:latin typeface="Times New Roman" pitchFamily="18" charset="0"/>
                <a:cs typeface="Times New Roman" pitchFamily="18" charset="0"/>
              </a:rPr>
              <a:t>Accordingly, an attempt has been to indicate the location of a new hierarchical system for purpose of regional development</a:t>
            </a:r>
            <a:r>
              <a:rPr lang="en-US" dirty="0">
                <a:solidFill>
                  <a:schemeClr val="bg1"/>
                </a:solidFill>
              </a:rPr>
              <a:t>.</a:t>
            </a:r>
            <a:endParaRPr lang="en-IN"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7" name="Picture Placeholder 6" descr="20200420_184858.jpg"/>
          <p:cNvPicPr>
            <a:picLocks noGrp="1" noChangeAspect="1"/>
          </p:cNvPicPr>
          <p:nvPr>
            <p:ph type="pic" idx="4294967295"/>
          </p:nvPr>
        </p:nvPicPr>
        <p:blipFill>
          <a:blip r:embed="rId3"/>
          <a:srcRect/>
          <a:stretch>
            <a:fillRect/>
          </a:stretch>
        </p:blipFill>
        <p:spPr>
          <a:xfrm>
            <a:off x="2071670" y="642918"/>
            <a:ext cx="5000660" cy="457203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Rectangle 7"/>
          <p:cNvSpPr/>
          <p:nvPr/>
        </p:nvSpPr>
        <p:spPr>
          <a:xfrm>
            <a:off x="2500298" y="5500702"/>
            <a:ext cx="4142481" cy="369332"/>
          </a:xfrm>
          <a:prstGeom prst="rect">
            <a:avLst/>
          </a:prstGeom>
          <a:solidFill>
            <a:schemeClr val="accent1">
              <a:lumMod val="40000"/>
              <a:lumOff val="60000"/>
            </a:schemeClr>
          </a:solidFill>
          <a:ln>
            <a:solidFill>
              <a:schemeClr val="bg1"/>
            </a:solidFill>
          </a:ln>
        </p:spPr>
        <p:txBody>
          <a:bodyPr wrap="none">
            <a:spAutoFit/>
          </a:bodyPr>
          <a:lstStyle/>
          <a:p>
            <a:r>
              <a:rPr lang="en-IN" dirty="0">
                <a:solidFill>
                  <a:srgbClr val="C00000"/>
                </a:solidFill>
              </a:rPr>
              <a:t>Fig</a:t>
            </a:r>
            <a:r>
              <a:rPr lang="en-IN" baseline="0" dirty="0">
                <a:solidFill>
                  <a:srgbClr val="C00000"/>
                </a:solidFill>
              </a:rPr>
              <a:t>: Growth Foci Model By </a:t>
            </a:r>
            <a:r>
              <a:rPr lang="en-IN" baseline="0" dirty="0" err="1">
                <a:solidFill>
                  <a:srgbClr val="C00000"/>
                </a:solidFill>
              </a:rPr>
              <a:t>R.P.Mishra</a:t>
            </a:r>
            <a:endParaRPr lang="en-IN"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714348" y="571480"/>
            <a:ext cx="7643866" cy="461665"/>
          </a:xfrm>
          <a:prstGeom prst="rect">
            <a:avLst/>
          </a:prstGeom>
          <a:solidFill>
            <a:schemeClr val="tx1"/>
          </a:solidFill>
          <a:ln>
            <a:solidFill>
              <a:schemeClr val="bg1"/>
            </a:solidFill>
          </a:ln>
        </p:spPr>
        <p:txBody>
          <a:bodyPr wrap="square">
            <a:spAutoFit/>
          </a:bodyPr>
          <a:lstStyle/>
          <a:p>
            <a:pPr algn="ctr"/>
            <a:r>
              <a:rPr lang="en-IN" sz="2400" dirty="0">
                <a:solidFill>
                  <a:schemeClr val="bg1"/>
                </a:solidFill>
                <a:latin typeface="Times New Roman" pitchFamily="18" charset="0"/>
                <a:cs typeface="Times New Roman" pitchFamily="18" charset="0"/>
              </a:rPr>
              <a:t>BASE  OF THE PROPOSED</a:t>
            </a:r>
            <a:r>
              <a:rPr lang="en-IN" sz="2400" baseline="0" dirty="0">
                <a:solidFill>
                  <a:schemeClr val="bg1"/>
                </a:solidFill>
                <a:latin typeface="Times New Roman" pitchFamily="18" charset="0"/>
                <a:cs typeface="Times New Roman" pitchFamily="18" charset="0"/>
              </a:rPr>
              <a:t> NEW HIERARCHY </a:t>
            </a:r>
            <a:endParaRPr lang="en-IN" sz="2400" dirty="0">
              <a:solidFill>
                <a:schemeClr val="bg1"/>
              </a:solidFill>
              <a:latin typeface="Times New Roman" pitchFamily="18" charset="0"/>
              <a:cs typeface="Times New Roman" pitchFamily="18" charset="0"/>
            </a:endParaRPr>
          </a:p>
        </p:txBody>
      </p:sp>
      <p:sp>
        <p:nvSpPr>
          <p:cNvPr id="4" name="Rectangle 3"/>
          <p:cNvSpPr/>
          <p:nvPr/>
        </p:nvSpPr>
        <p:spPr>
          <a:xfrm>
            <a:off x="714348" y="1428736"/>
            <a:ext cx="7643866" cy="830997"/>
          </a:xfrm>
          <a:prstGeom prst="rect">
            <a:avLst/>
          </a:prstGeom>
        </p:spPr>
        <p:txBody>
          <a:bodyPr wrap="square">
            <a:spAutoFit/>
          </a:bodyPr>
          <a:lstStyle/>
          <a:p>
            <a:pPr marL="457200" indent="-457200"/>
            <a:r>
              <a:rPr lang="en-US" sz="2400" b="1" dirty="0">
                <a:solidFill>
                  <a:schemeClr val="bg1"/>
                </a:solidFill>
                <a:latin typeface="Times New Roman" pitchFamily="18" charset="0"/>
                <a:cs typeface="Times New Roman" pitchFamily="18" charset="0"/>
              </a:rPr>
              <a:t>1)</a:t>
            </a:r>
            <a:r>
              <a:rPr lang="en-US" sz="2400" dirty="0">
                <a:solidFill>
                  <a:schemeClr val="bg1"/>
                </a:solidFill>
                <a:latin typeface="Times New Roman" pitchFamily="18" charset="0"/>
                <a:cs typeface="Times New Roman" pitchFamily="18" charset="0"/>
              </a:rPr>
              <a:t>The identification of </a:t>
            </a:r>
            <a:r>
              <a:rPr lang="en-US" sz="2400" dirty="0" err="1">
                <a:solidFill>
                  <a:schemeClr val="bg1"/>
                </a:solidFill>
                <a:latin typeface="Times New Roman" pitchFamily="18" charset="0"/>
                <a:cs typeface="Times New Roman" pitchFamily="18" charset="0"/>
              </a:rPr>
              <a:t>locational</a:t>
            </a:r>
            <a:r>
              <a:rPr lang="en-US" sz="2400" dirty="0">
                <a:solidFill>
                  <a:schemeClr val="bg1"/>
                </a:solidFill>
                <a:latin typeface="Times New Roman" pitchFamily="18" charset="0"/>
                <a:cs typeface="Times New Roman" pitchFamily="18" charset="0"/>
              </a:rPr>
              <a:t> gaps in the population threshold of functions </a:t>
            </a:r>
          </a:p>
        </p:txBody>
      </p:sp>
      <p:sp>
        <p:nvSpPr>
          <p:cNvPr id="2050" name="Rectangle 2"/>
          <p:cNvSpPr>
            <a:spLocks noChangeArrowheads="1"/>
          </p:cNvSpPr>
          <p:nvPr/>
        </p:nvSpPr>
        <p:spPr bwMode="auto">
          <a:xfrm>
            <a:off x="214282" y="2285992"/>
            <a:ext cx="8358246"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eaLnBrk="0" fontAlgn="base" hangingPunct="0">
              <a:spcBef>
                <a:spcPct val="0"/>
              </a:spcBef>
              <a:spcAft>
                <a:spcPct val="0"/>
              </a:spcAft>
            </a:pPr>
            <a:r>
              <a:rPr lang="en-US" sz="2400" dirty="0">
                <a:solidFill>
                  <a:schemeClr val="bg1"/>
                </a:solidFill>
                <a:latin typeface="Times New Roman" pitchFamily="18" charset="0"/>
                <a:ea typeface="Times New Roman" pitchFamily="18" charset="0"/>
                <a:cs typeface="Times New Roman" pitchFamily="18" charset="0"/>
              </a:rPr>
              <a:t>2)</a:t>
            </a:r>
            <a:r>
              <a:rPr kumimoji="0" lang="en-US" sz="240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I</a:t>
            </a:r>
            <a:r>
              <a:rPr kumimoji="0" lang="en-US" sz="240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dentification of the villages which are small and which do not fall under threshold population and find collective measures on the basis of their grouping.</a:t>
            </a:r>
            <a:endParaRPr kumimoji="0" lang="en-US" sz="240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428596" y="751344"/>
            <a:ext cx="8001056" cy="4216539"/>
          </a:xfrm>
          <a:prstGeom prst="rect">
            <a:avLst/>
          </a:prstGeom>
        </p:spPr>
        <p:txBody>
          <a:bodyPr wrap="square">
            <a:spAutoFit/>
          </a:bodyPr>
          <a:lstStyle/>
          <a:p>
            <a:r>
              <a:rPr lang="en-IN" sz="2800" b="1" dirty="0">
                <a:solidFill>
                  <a:srgbClr val="C00000"/>
                </a:solidFill>
                <a:latin typeface="Times New Roman" pitchFamily="18" charset="0"/>
                <a:cs typeface="Times New Roman" pitchFamily="18" charset="0"/>
              </a:rPr>
              <a:t>R.P. </a:t>
            </a:r>
            <a:r>
              <a:rPr lang="en-IN" sz="2800" b="1" dirty="0" err="1">
                <a:solidFill>
                  <a:srgbClr val="C00000"/>
                </a:solidFill>
                <a:latin typeface="Times New Roman" pitchFamily="18" charset="0"/>
                <a:cs typeface="Times New Roman" pitchFamily="18" charset="0"/>
              </a:rPr>
              <a:t>Misra’s</a:t>
            </a:r>
            <a:r>
              <a:rPr lang="en-IN" sz="2800" b="1" dirty="0">
                <a:solidFill>
                  <a:srgbClr val="C00000"/>
                </a:solidFill>
                <a:latin typeface="Times New Roman" pitchFamily="18" charset="0"/>
                <a:cs typeface="Times New Roman" pitchFamily="18" charset="0"/>
              </a:rPr>
              <a:t> Modified Growth Foci Approach:</a:t>
            </a:r>
          </a:p>
          <a:p>
            <a:endParaRPr lang="en-IN" sz="2400" b="1" dirty="0">
              <a:latin typeface="Times New Roman" pitchFamily="18" charset="0"/>
              <a:cs typeface="Times New Roman" pitchFamily="18" charset="0"/>
            </a:endParaRPr>
          </a:p>
          <a:p>
            <a:r>
              <a:rPr lang="en-IN" dirty="0"/>
              <a:t> </a:t>
            </a:r>
            <a:r>
              <a:rPr lang="en-IN" dirty="0">
                <a:solidFill>
                  <a:schemeClr val="bg1"/>
                </a:solidFill>
                <a:latin typeface="Times New Roman" pitchFamily="18" charset="0"/>
                <a:cs typeface="Times New Roman" pitchFamily="18" charset="0"/>
              </a:rPr>
              <a:t>Recognizing the importance of the growth pole theory in the process of regional planning and taking account of the above considerations, </a:t>
            </a:r>
            <a:r>
              <a:rPr lang="en-IN" dirty="0" err="1">
                <a:solidFill>
                  <a:schemeClr val="bg1"/>
                </a:solidFill>
                <a:latin typeface="Times New Roman" pitchFamily="18" charset="0"/>
                <a:cs typeface="Times New Roman" pitchFamily="18" charset="0"/>
              </a:rPr>
              <a:t>Misra</a:t>
            </a:r>
            <a:r>
              <a:rPr lang="en-IN" dirty="0">
                <a:solidFill>
                  <a:schemeClr val="bg1"/>
                </a:solidFill>
                <a:latin typeface="Times New Roman" pitchFamily="18" charset="0"/>
                <a:cs typeface="Times New Roman" pitchFamily="18" charset="0"/>
              </a:rPr>
              <a:t> extends the concept of growth pole to the concept of growth foci.  This new concept of growth foci seeks to integrate the main elements of the central place theory, the growth pole theory and the spatial diffusion theory. The earlier version of the theory advocated the following four–tier hierarchy of growth foci. </a:t>
            </a:r>
          </a:p>
          <a:p>
            <a:r>
              <a:rPr lang="en-IN" dirty="0">
                <a:solidFill>
                  <a:schemeClr val="bg1"/>
                </a:solidFill>
                <a:latin typeface="Times New Roman" pitchFamily="18" charset="0"/>
                <a:cs typeface="Times New Roman" pitchFamily="18" charset="0"/>
              </a:rPr>
              <a:t> </a:t>
            </a:r>
          </a:p>
          <a:p>
            <a:pPr marL="342900" indent="-342900">
              <a:buAutoNum type="arabicPeriod"/>
            </a:pPr>
            <a:r>
              <a:rPr lang="en-IN" b="1" dirty="0">
                <a:solidFill>
                  <a:schemeClr val="bg1"/>
                </a:solidFill>
                <a:latin typeface="Times New Roman" pitchFamily="18" charset="0"/>
                <a:cs typeface="Times New Roman" pitchFamily="18" charset="0"/>
              </a:rPr>
              <a:t>Service </a:t>
            </a:r>
            <a:r>
              <a:rPr lang="en-IN" b="1" dirty="0" err="1">
                <a:solidFill>
                  <a:schemeClr val="bg1"/>
                </a:solidFill>
                <a:latin typeface="Times New Roman" pitchFamily="18" charset="0"/>
                <a:cs typeface="Times New Roman" pitchFamily="18" charset="0"/>
              </a:rPr>
              <a:t>centers</a:t>
            </a:r>
            <a:r>
              <a:rPr lang="en-IN" b="1" dirty="0">
                <a:solidFill>
                  <a:schemeClr val="bg1"/>
                </a:solidFill>
                <a:latin typeface="Times New Roman" pitchFamily="18" charset="0"/>
                <a:cs typeface="Times New Roman" pitchFamily="18" charset="0"/>
              </a:rPr>
              <a:t> at the local level. </a:t>
            </a:r>
          </a:p>
          <a:p>
            <a:pPr marL="342900" indent="-342900">
              <a:buAutoNum type="arabicPeriod"/>
            </a:pPr>
            <a:r>
              <a:rPr lang="en-IN" b="1" dirty="0">
                <a:solidFill>
                  <a:schemeClr val="bg1"/>
                </a:solidFill>
                <a:latin typeface="Times New Roman" pitchFamily="18" charset="0"/>
                <a:cs typeface="Times New Roman" pitchFamily="18" charset="0"/>
              </a:rPr>
              <a:t>Growth points at the sub – regional level  </a:t>
            </a:r>
          </a:p>
          <a:p>
            <a:pPr marL="342900" indent="-342900">
              <a:buAutoNum type="arabicPeriod"/>
            </a:pPr>
            <a:r>
              <a:rPr lang="en-IN" b="1" dirty="0">
                <a:solidFill>
                  <a:schemeClr val="bg1"/>
                </a:solidFill>
                <a:latin typeface="Times New Roman" pitchFamily="18" charset="0"/>
                <a:cs typeface="Times New Roman" pitchFamily="18" charset="0"/>
              </a:rPr>
              <a:t> Growth </a:t>
            </a:r>
            <a:r>
              <a:rPr lang="en-IN" b="1" dirty="0" err="1">
                <a:solidFill>
                  <a:schemeClr val="bg1"/>
                </a:solidFill>
                <a:latin typeface="Times New Roman" pitchFamily="18" charset="0"/>
                <a:cs typeface="Times New Roman" pitchFamily="18" charset="0"/>
              </a:rPr>
              <a:t>centers</a:t>
            </a:r>
            <a:r>
              <a:rPr lang="en-IN" b="1" dirty="0">
                <a:solidFill>
                  <a:schemeClr val="bg1"/>
                </a:solidFill>
                <a:latin typeface="Times New Roman" pitchFamily="18" charset="0"/>
                <a:cs typeface="Times New Roman" pitchFamily="18" charset="0"/>
              </a:rPr>
              <a:t> at the regional level </a:t>
            </a:r>
          </a:p>
          <a:p>
            <a:pPr marL="342900" indent="-342900">
              <a:buAutoNum type="arabicPeriod"/>
            </a:pPr>
            <a:r>
              <a:rPr lang="en-IN" b="1" dirty="0">
                <a:solidFill>
                  <a:schemeClr val="bg1"/>
                </a:solidFill>
                <a:latin typeface="Times New Roman" pitchFamily="18" charset="0"/>
                <a:cs typeface="Times New Roman" pitchFamily="18" charset="0"/>
              </a:rPr>
              <a:t> Growth poles at the national level. </a:t>
            </a:r>
          </a:p>
          <a:p>
            <a:r>
              <a:rPr lang="en-IN"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857224" y="1214422"/>
            <a:ext cx="7572428" cy="3939540"/>
          </a:xfrm>
          <a:prstGeom prst="rect">
            <a:avLst/>
          </a:prstGeom>
        </p:spPr>
        <p:txBody>
          <a:bodyPr wrap="square">
            <a:spAutoFit/>
          </a:bodyPr>
          <a:lstStyle/>
          <a:p>
            <a:r>
              <a:rPr lang="en-IN" sz="2800" b="1" dirty="0">
                <a:solidFill>
                  <a:schemeClr val="bg1"/>
                </a:solidFill>
              </a:rPr>
              <a:t>The later formulation envisages a five–tier hierarchy with:</a:t>
            </a:r>
          </a:p>
          <a:p>
            <a:endParaRPr lang="en-IN" sz="2800" b="1" dirty="0">
              <a:solidFill>
                <a:schemeClr val="bg1"/>
              </a:solidFill>
            </a:endParaRPr>
          </a:p>
          <a:p>
            <a:pPr marL="514350" indent="-514350">
              <a:buFont typeface="+mj-lt"/>
              <a:buAutoNum type="arabicPeriod"/>
            </a:pPr>
            <a:r>
              <a:rPr lang="en-IN" sz="2800" dirty="0">
                <a:solidFill>
                  <a:schemeClr val="bg1"/>
                </a:solidFill>
              </a:rPr>
              <a:t> </a:t>
            </a:r>
            <a:r>
              <a:rPr lang="en-IN" sz="2400" dirty="0">
                <a:solidFill>
                  <a:schemeClr val="bg1"/>
                </a:solidFill>
              </a:rPr>
              <a:t>the central village at the local level,</a:t>
            </a:r>
          </a:p>
          <a:p>
            <a:pPr marL="514350" indent="-514350">
              <a:buFont typeface="+mj-lt"/>
              <a:buAutoNum type="arabicPeriod"/>
            </a:pPr>
            <a:r>
              <a:rPr lang="en-IN" sz="2400" dirty="0">
                <a:solidFill>
                  <a:schemeClr val="bg1"/>
                </a:solidFill>
              </a:rPr>
              <a:t> the service </a:t>
            </a:r>
            <a:r>
              <a:rPr lang="en-IN" sz="2400" dirty="0" err="1">
                <a:solidFill>
                  <a:schemeClr val="bg1"/>
                </a:solidFill>
              </a:rPr>
              <a:t>centers</a:t>
            </a:r>
            <a:r>
              <a:rPr lang="en-IN" sz="2400" dirty="0">
                <a:solidFill>
                  <a:schemeClr val="bg1"/>
                </a:solidFill>
              </a:rPr>
              <a:t> at the micro regional level,</a:t>
            </a:r>
          </a:p>
          <a:p>
            <a:pPr marL="514350" indent="-514350">
              <a:buFont typeface="+mj-lt"/>
              <a:buAutoNum type="arabicPeriod"/>
            </a:pPr>
            <a:r>
              <a:rPr lang="en-IN" sz="2400" dirty="0">
                <a:solidFill>
                  <a:schemeClr val="bg1"/>
                </a:solidFill>
              </a:rPr>
              <a:t> the growth points at the sub–regional level,</a:t>
            </a:r>
          </a:p>
          <a:p>
            <a:pPr marL="514350" indent="-514350">
              <a:buFont typeface="+mj-lt"/>
              <a:buAutoNum type="arabicPeriod"/>
            </a:pPr>
            <a:r>
              <a:rPr lang="en-IN" sz="2400" dirty="0">
                <a:solidFill>
                  <a:schemeClr val="bg1"/>
                </a:solidFill>
              </a:rPr>
              <a:t> the growth </a:t>
            </a:r>
            <a:r>
              <a:rPr lang="en-IN" sz="2400" dirty="0" err="1">
                <a:solidFill>
                  <a:schemeClr val="bg1"/>
                </a:solidFill>
              </a:rPr>
              <a:t>centers</a:t>
            </a:r>
            <a:r>
              <a:rPr lang="en-IN" sz="2400" dirty="0">
                <a:solidFill>
                  <a:schemeClr val="bg1"/>
                </a:solidFill>
              </a:rPr>
              <a:t> at the regional level and </a:t>
            </a:r>
          </a:p>
          <a:p>
            <a:pPr marL="514350" indent="-514350">
              <a:buFont typeface="+mj-lt"/>
              <a:buAutoNum type="arabicPeriod"/>
            </a:pPr>
            <a:r>
              <a:rPr lang="en-IN" sz="2400" dirty="0">
                <a:solidFill>
                  <a:schemeClr val="bg1"/>
                </a:solidFill>
              </a:rPr>
              <a:t>the growth poles at the national level. </a:t>
            </a:r>
          </a:p>
          <a:p>
            <a:pPr marL="514350" indent="-514350"/>
            <a:r>
              <a:rPr lang="en-IN" sz="2400" dirty="0"/>
              <a:t> </a:t>
            </a:r>
          </a:p>
          <a:p>
            <a:r>
              <a:rPr lang="en-IN" dirty="0"/>
              <a:t> </a:t>
            </a:r>
          </a:p>
        </p:txBody>
      </p:sp>
      <p:sp>
        <p:nvSpPr>
          <p:cNvPr id="4" name="Rectangle 3"/>
          <p:cNvSpPr/>
          <p:nvPr/>
        </p:nvSpPr>
        <p:spPr>
          <a:xfrm>
            <a:off x="714348" y="571480"/>
            <a:ext cx="7572428" cy="461665"/>
          </a:xfrm>
          <a:prstGeom prst="rect">
            <a:avLst/>
          </a:prstGeom>
          <a:solidFill>
            <a:schemeClr val="accent1">
              <a:lumMod val="40000"/>
              <a:lumOff val="60000"/>
            </a:schemeClr>
          </a:solidFill>
        </p:spPr>
        <p:txBody>
          <a:bodyPr wrap="square">
            <a:spAutoFit/>
          </a:bodyPr>
          <a:lstStyle/>
          <a:p>
            <a:pPr algn="ctr"/>
            <a:r>
              <a:rPr lang="en-IN" sz="2400" b="1" dirty="0">
                <a:solidFill>
                  <a:srgbClr val="C00000"/>
                </a:solidFill>
                <a:latin typeface="Times New Roman" pitchFamily="18" charset="0"/>
                <a:cs typeface="Times New Roman" pitchFamily="18" charset="0"/>
              </a:rPr>
              <a:t>Five</a:t>
            </a:r>
            <a:r>
              <a:rPr lang="en-IN" sz="2400" b="1" baseline="0" dirty="0">
                <a:solidFill>
                  <a:srgbClr val="C00000"/>
                </a:solidFill>
                <a:latin typeface="Times New Roman" pitchFamily="18" charset="0"/>
                <a:cs typeface="Times New Roman" pitchFamily="18" charset="0"/>
              </a:rPr>
              <a:t> Hierarchy Services According to R.P Mishra</a:t>
            </a:r>
            <a:endParaRPr lang="en-IN" sz="2400" b="1" dirty="0">
              <a:solidFill>
                <a:srgbClr val="C00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571472" y="1214422"/>
            <a:ext cx="8072494" cy="1323439"/>
          </a:xfrm>
          <a:prstGeom prst="rect">
            <a:avLst/>
          </a:prstGeom>
        </p:spPr>
        <p:txBody>
          <a:bodyPr wrap="square">
            <a:spAutoFit/>
          </a:bodyPr>
          <a:lstStyle/>
          <a:p>
            <a:r>
              <a:rPr lang="en-US" sz="2000" b="1" u="sng" dirty="0">
                <a:solidFill>
                  <a:schemeClr val="bg1"/>
                </a:solidFill>
                <a:latin typeface="Times New Roman" pitchFamily="18" charset="0"/>
                <a:cs typeface="Times New Roman" pitchFamily="18" charset="0"/>
              </a:rPr>
              <a:t>CENTRAL VILLAGES: </a:t>
            </a:r>
          </a:p>
          <a:p>
            <a:r>
              <a:rPr lang="en-US" sz="2000" dirty="0">
                <a:solidFill>
                  <a:schemeClr val="bg1"/>
                </a:solidFill>
                <a:latin typeface="Times New Roman" pitchFamily="18" charset="0"/>
                <a:cs typeface="Times New Roman" pitchFamily="18" charset="0"/>
              </a:rPr>
              <a:t>This would be one, which can serve 6 villages and about 6000 population with marketing, services, recreational and socio- cultural interaction functions.</a:t>
            </a:r>
            <a:endParaRPr lang="en-IN" sz="2000" dirty="0">
              <a:solidFill>
                <a:schemeClr val="bg1"/>
              </a:solidFill>
              <a:latin typeface="Times New Roman" pitchFamily="18" charset="0"/>
              <a:cs typeface="Times New Roman" pitchFamily="18" charset="0"/>
            </a:endParaRPr>
          </a:p>
        </p:txBody>
      </p:sp>
      <p:sp>
        <p:nvSpPr>
          <p:cNvPr id="4" name="Rectangle 3"/>
          <p:cNvSpPr/>
          <p:nvPr/>
        </p:nvSpPr>
        <p:spPr>
          <a:xfrm>
            <a:off x="571472" y="2643182"/>
            <a:ext cx="8001056" cy="1200329"/>
          </a:xfrm>
          <a:prstGeom prst="rect">
            <a:avLst/>
          </a:prstGeom>
        </p:spPr>
        <p:txBody>
          <a:bodyPr wrap="square">
            <a:spAutoFit/>
          </a:bodyPr>
          <a:lstStyle/>
          <a:p>
            <a:r>
              <a:rPr lang="en-US" b="1" u="sng" dirty="0">
                <a:solidFill>
                  <a:schemeClr val="bg1"/>
                </a:solidFill>
                <a:latin typeface="Times New Roman" pitchFamily="18" charset="0"/>
                <a:cs typeface="Times New Roman" pitchFamily="18" charset="0"/>
              </a:rPr>
              <a:t>SERVICE CENTRE: </a:t>
            </a:r>
          </a:p>
          <a:p>
            <a:r>
              <a:rPr lang="en-US" dirty="0">
                <a:solidFill>
                  <a:schemeClr val="bg1"/>
                </a:solidFill>
                <a:latin typeface="Times New Roman" pitchFamily="18" charset="0"/>
                <a:cs typeface="Times New Roman" pitchFamily="18" charset="0"/>
              </a:rPr>
              <a:t>It can be a small town with a population of 5000 or so. It should be able to serve 5 central villages i.e., population of about 30000. In such a centre, even all development units can have various types of shops to meet the needs of people.</a:t>
            </a:r>
            <a:endParaRPr lang="en-IN" dirty="0">
              <a:solidFill>
                <a:schemeClr val="bg1"/>
              </a:solidFill>
              <a:latin typeface="Times New Roman" pitchFamily="18" charset="0"/>
              <a:cs typeface="Times New Roman" pitchFamily="18" charset="0"/>
            </a:endParaRPr>
          </a:p>
        </p:txBody>
      </p:sp>
      <p:sp>
        <p:nvSpPr>
          <p:cNvPr id="5" name="Rectangle 4"/>
          <p:cNvSpPr/>
          <p:nvPr/>
        </p:nvSpPr>
        <p:spPr>
          <a:xfrm>
            <a:off x="500034" y="3929066"/>
            <a:ext cx="7929618" cy="2339102"/>
          </a:xfrm>
          <a:prstGeom prst="rect">
            <a:avLst/>
          </a:prstGeom>
        </p:spPr>
        <p:txBody>
          <a:bodyPr wrap="square">
            <a:spAutoFit/>
          </a:bodyPr>
          <a:lstStyle/>
          <a:p>
            <a:r>
              <a:rPr lang="en-US" sz="2000" b="1" u="sng" dirty="0">
                <a:solidFill>
                  <a:schemeClr val="bg1"/>
                </a:solidFill>
                <a:latin typeface="Times New Roman" pitchFamily="18" charset="0"/>
                <a:cs typeface="Times New Roman" pitchFamily="18" charset="0"/>
              </a:rPr>
              <a:t>GROWTH POINT</a:t>
            </a:r>
            <a:r>
              <a:rPr lang="en-US" sz="2000" dirty="0">
                <a:solidFill>
                  <a:schemeClr val="bg1"/>
                </a:solidFill>
              </a:rPr>
              <a:t>: </a:t>
            </a:r>
          </a:p>
          <a:p>
            <a:r>
              <a:rPr lang="en-US" dirty="0">
                <a:solidFill>
                  <a:schemeClr val="bg1"/>
                </a:solidFill>
                <a:latin typeface="Times New Roman" pitchFamily="18" charset="0"/>
                <a:cs typeface="Times New Roman" pitchFamily="18" charset="0"/>
              </a:rPr>
              <a:t>This will again serve 5 service centers thus a population of 1.5 </a:t>
            </a:r>
            <a:r>
              <a:rPr lang="en-US" dirty="0" err="1">
                <a:solidFill>
                  <a:schemeClr val="bg1"/>
                </a:solidFill>
                <a:latin typeface="Times New Roman" pitchFamily="18" charset="0"/>
                <a:cs typeface="Times New Roman" pitchFamily="18" charset="0"/>
              </a:rPr>
              <a:t>lakhs</a:t>
            </a:r>
            <a:r>
              <a:rPr lang="en-US" dirty="0">
                <a:solidFill>
                  <a:schemeClr val="bg1"/>
                </a:solidFill>
                <a:latin typeface="Times New Roman" pitchFamily="18" charset="0"/>
                <a:cs typeface="Times New Roman" pitchFamily="18" charset="0"/>
              </a:rPr>
              <a:t> or so. This growth point can itself have a population of about 10000 to 25000. They will have good connectivity with the district head quarters. A sub-divisional office or a </a:t>
            </a:r>
            <a:r>
              <a:rPr lang="en-US" dirty="0" err="1">
                <a:solidFill>
                  <a:schemeClr val="bg1"/>
                </a:solidFill>
                <a:latin typeface="Times New Roman" pitchFamily="18" charset="0"/>
                <a:cs typeface="Times New Roman" pitchFamily="18" charset="0"/>
              </a:rPr>
              <a:t>tensil</a:t>
            </a:r>
            <a:r>
              <a:rPr lang="en-US" dirty="0">
                <a:solidFill>
                  <a:schemeClr val="bg1"/>
                </a:solidFill>
                <a:latin typeface="Times New Roman" pitchFamily="18" charset="0"/>
                <a:cs typeface="Times New Roman" pitchFamily="18" charset="0"/>
              </a:rPr>
              <a:t> headquarters can fit in with this. The centre can assume agro-industrial characters and will have close links with the growth points also. It will be strong in activities relating to the production, supply of inputs, marketing, processing, service functions etc.</a:t>
            </a:r>
            <a:endParaRPr lang="en-IN" dirty="0">
              <a:solidFill>
                <a:schemeClr val="bg1"/>
              </a:solidFill>
              <a:latin typeface="Times New Roman" pitchFamily="18" charset="0"/>
              <a:cs typeface="Times New Roman" pitchFamily="18" charset="0"/>
            </a:endParaRPr>
          </a:p>
        </p:txBody>
      </p:sp>
      <p:sp>
        <p:nvSpPr>
          <p:cNvPr id="6" name="Rectangle 5"/>
          <p:cNvSpPr/>
          <p:nvPr/>
        </p:nvSpPr>
        <p:spPr>
          <a:xfrm>
            <a:off x="1214414" y="500042"/>
            <a:ext cx="6572296" cy="369332"/>
          </a:xfrm>
          <a:prstGeom prst="rect">
            <a:avLst/>
          </a:prstGeom>
          <a:solidFill>
            <a:schemeClr val="accent1">
              <a:lumMod val="40000"/>
              <a:lumOff val="60000"/>
            </a:schemeClr>
          </a:solidFill>
        </p:spPr>
        <p:txBody>
          <a:bodyPr wrap="square">
            <a:spAutoFit/>
          </a:bodyPr>
          <a:lstStyle/>
          <a:p>
            <a:pPr algn="ctr"/>
            <a:r>
              <a:rPr lang="en-IN" b="1" dirty="0">
                <a:solidFill>
                  <a:srgbClr val="C00000"/>
                </a:solidFill>
                <a:latin typeface="Times New Roman" pitchFamily="18" charset="0"/>
                <a:cs typeface="Times New Roman" pitchFamily="18" charset="0"/>
              </a:rPr>
              <a:t>Five Hierarchy Services</a:t>
            </a:r>
            <a:r>
              <a:rPr lang="en-IN" b="1" baseline="0" dirty="0">
                <a:solidFill>
                  <a:srgbClr val="C00000"/>
                </a:solidFill>
                <a:latin typeface="Times New Roman" pitchFamily="18" charset="0"/>
                <a:cs typeface="Times New Roman" pitchFamily="18" charset="0"/>
              </a:rPr>
              <a:t> of Modified Growth Foci Mode</a:t>
            </a:r>
            <a:endParaRPr lang="en-IN" b="1" dirty="0">
              <a:solidFill>
                <a:srgbClr val="C0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28596" y="571480"/>
            <a:ext cx="842968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lang="en-US"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a:ln>
                <a:noFill/>
              </a:ln>
              <a:solidFill>
                <a:srgbClr val="3B3835"/>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u="sng"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GROWTH CENTERS:</a:t>
            </a:r>
            <a:r>
              <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They can be district head quarters or other big towns. They can have population ranging from 50000 to 500000. Each growth centre can look after the growth needs of 12 </a:t>
            </a:r>
            <a:r>
              <a:rPr kumimoji="0" lang="en-US" sz="2000" b="0" i="0" u="none" strike="noStrike" cap="none" normalizeH="0" baseline="0" dirty="0" err="1">
                <a:ln>
                  <a:noFill/>
                </a:ln>
                <a:solidFill>
                  <a:srgbClr val="3B3835"/>
                </a:solidFill>
                <a:effectLst/>
                <a:latin typeface="Times New Roman" pitchFamily="18" charset="0"/>
                <a:ea typeface="Times New Roman" pitchFamily="18" charset="0"/>
                <a:cs typeface="Times New Roman" pitchFamily="18" charset="0"/>
              </a:rPr>
              <a:t>lakhs</a:t>
            </a:r>
            <a:r>
              <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 or more population. Growth centers should have somewhat strong industrial base also. This is possible only if the industries follow a decentralized pattern. </a:t>
            </a: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u="sng"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GROWTH POLES:</a:t>
            </a:r>
            <a:r>
              <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 Capital cities and some very important district head quarters can act as growth poles. Ex: Bhopal, Indore, </a:t>
            </a:r>
            <a:r>
              <a:rPr kumimoji="0" lang="en-US" sz="2000" b="0" i="0" u="none" strike="noStrike" cap="none" normalizeH="0" baseline="0" dirty="0" err="1">
                <a:ln>
                  <a:noFill/>
                </a:ln>
                <a:solidFill>
                  <a:srgbClr val="3B3835"/>
                </a:solidFill>
                <a:effectLst/>
                <a:latin typeface="Times New Roman" pitchFamily="18" charset="0"/>
                <a:ea typeface="Times New Roman" pitchFamily="18" charset="0"/>
                <a:cs typeface="Times New Roman" pitchFamily="18" charset="0"/>
              </a:rPr>
              <a:t>Bhilai</a:t>
            </a:r>
            <a:r>
              <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 Raipur, Gwalior, Jabalpur can became growth poles. A growth poles in a small state can cover the entire state. With government support and with natural course (market mechanism) vertical and horizontal linkages can get strengthened. The role of the Government can be important as it can integrate functions over the space in shorter time period.</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2285984" y="642918"/>
            <a:ext cx="4915320" cy="400110"/>
          </a:xfrm>
          <a:prstGeom prst="rect">
            <a:avLst/>
          </a:prstGeom>
          <a:solidFill>
            <a:schemeClr val="accent1">
              <a:lumMod val="40000"/>
              <a:lumOff val="60000"/>
            </a:schemeClr>
          </a:solidFill>
          <a:ln>
            <a:solidFill>
              <a:schemeClr val="bg1"/>
            </a:solidFill>
          </a:ln>
        </p:spPr>
        <p:txBody>
          <a:bodyPr wrap="none">
            <a:spAutoFit/>
          </a:bodyPr>
          <a:lstStyle/>
          <a:p>
            <a:r>
              <a:rPr lang="en-US" sz="2000" b="1" dirty="0">
                <a:solidFill>
                  <a:srgbClr val="C00000"/>
                </a:solidFill>
                <a:latin typeface="Times New Roman" pitchFamily="18" charset="0"/>
                <a:cs typeface="Times New Roman" pitchFamily="18" charset="0"/>
              </a:rPr>
              <a:t>DECENTRALIZED   CONCENTRATION</a:t>
            </a:r>
            <a:endParaRPr lang="en-IN" sz="2000" b="1" dirty="0">
              <a:solidFill>
                <a:srgbClr val="C00000"/>
              </a:solidFill>
              <a:latin typeface="Times New Roman" pitchFamily="18" charset="0"/>
              <a:cs typeface="Times New Roman" pitchFamily="18" charset="0"/>
            </a:endParaRPr>
          </a:p>
        </p:txBody>
      </p:sp>
      <p:sp>
        <p:nvSpPr>
          <p:cNvPr id="27649" name="Rectangle 1"/>
          <p:cNvSpPr>
            <a:spLocks noChangeArrowheads="1"/>
          </p:cNvSpPr>
          <p:nvPr/>
        </p:nvSpPr>
        <p:spPr bwMode="auto">
          <a:xfrm>
            <a:off x="357158" y="1357298"/>
            <a:ext cx="8358246"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The extension of the growth pole theory opens up immense possibilities for the application of this theory in promoting the process of regional and national economic growth.  By ensuring a linked pattern of hierarchy of human settlements, it also successfully avoids the damages of over urbanization and of depressed areas co-existing with developed areas. The problem of providing an adequate institutional infrastructure in the rural areas is also properly looked after.  Adoption of this strategy leads to what </a:t>
            </a:r>
            <a:r>
              <a:rPr kumimoji="0" lang="en-US" sz="2000" b="0" i="0" u="none" strike="noStrike" cap="none" normalizeH="0" baseline="0" dirty="0" err="1">
                <a:ln>
                  <a:noFill/>
                </a:ln>
                <a:solidFill>
                  <a:srgbClr val="3B3835"/>
                </a:solidFill>
                <a:effectLst/>
                <a:latin typeface="Times New Roman" pitchFamily="18" charset="0"/>
                <a:ea typeface="Times New Roman" pitchFamily="18" charset="0"/>
                <a:cs typeface="Times New Roman" pitchFamily="18" charset="0"/>
              </a:rPr>
              <a:t>Misra</a:t>
            </a:r>
            <a:r>
              <a:rPr kumimoji="0" lang="en-US" sz="2000" b="0" i="0" u="none" strike="noStrike" cap="none" normalizeH="0" baseline="0" dirty="0">
                <a:ln>
                  <a:noFill/>
                </a:ln>
                <a:solidFill>
                  <a:srgbClr val="3B3835"/>
                </a:solidFill>
                <a:effectLst/>
                <a:latin typeface="Times New Roman" pitchFamily="18" charset="0"/>
                <a:ea typeface="Times New Roman" pitchFamily="18" charset="0"/>
                <a:cs typeface="Times New Roman" pitchFamily="18" charset="0"/>
              </a:rPr>
              <a:t> calls “DECENTRALIZED CONCENTRATION”.</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128</TotalTime>
  <Words>1047</Words>
  <Application>Microsoft Office PowerPoint</Application>
  <PresentationFormat>On-screen Show (4:3)</PresentationFormat>
  <Paragraphs>68</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MODIFIED GROWTH  FOCI  APPROACH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MODIFIED GROWTH  FOCI  APPROACH</dc:title>
  <dc:creator>MADHUMITA</dc:creator>
  <cp:lastModifiedBy>neogi.madhu99@gmail.com</cp:lastModifiedBy>
  <cp:revision>16</cp:revision>
  <dcterms:created xsi:type="dcterms:W3CDTF">2020-04-20T11:47:11Z</dcterms:created>
  <dcterms:modified xsi:type="dcterms:W3CDTF">2020-04-24T19:45:23Z</dcterms:modified>
</cp:coreProperties>
</file>